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Proxima Nova"/>
      <p:regular r:id="rId18"/>
      <p:bold r:id="rId19"/>
      <p:italic r:id="rId20"/>
      <p:boldItalic r:id="rId21"/>
    </p:embeddedFont>
    <p:embeddedFont>
      <p:font typeface="Alfa Slab One"/>
      <p:regular r:id="rId22"/>
    </p:embeddedFont>
    <p:embeddedFont>
      <p:font typeface="Open Sans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roximaNova-italic.fntdata"/><Relationship Id="rId22" Type="http://schemas.openxmlformats.org/officeDocument/2006/relationships/font" Target="fonts/AlfaSlabOne-regular.fntdata"/><Relationship Id="rId21" Type="http://schemas.openxmlformats.org/officeDocument/2006/relationships/font" Target="fonts/ProximaNova-boldItalic.fntdata"/><Relationship Id="rId24" Type="http://schemas.openxmlformats.org/officeDocument/2006/relationships/font" Target="fonts/OpenSans-bold.fntdata"/><Relationship Id="rId23" Type="http://schemas.openxmlformats.org/officeDocument/2006/relationships/font" Target="fonts/OpenSans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OpenSans-boldItalic.fntdata"/><Relationship Id="rId25" Type="http://schemas.openxmlformats.org/officeDocument/2006/relationships/font" Target="fonts/Open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ProximaNova-bold.fntdata"/><Relationship Id="rId18" Type="http://schemas.openxmlformats.org/officeDocument/2006/relationships/font" Target="fonts/ProximaNova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a1546eb14f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a1546eb14f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a1546eb1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a1546eb1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9015aa9071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9015aa9071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9015aa9071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9015aa9071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9015aa9071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9015aa9071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9015aa9071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9015aa9071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9015aa9071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9015aa9071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9015aa9071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9015aa9071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4e0ab15529_2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4e0ab15529_2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9015aa9071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9015aa9071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9015aa9071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9015aa9071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Freeflow Core</a:t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165825"/>
            <a:ext cx="8520600" cy="137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Team-1</a:t>
            </a:r>
            <a:endParaRPr/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EE748: Advanced Topics in Computer Architecture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/>
              <a:t>Instruction Queues</a:t>
            </a:r>
            <a:endParaRPr/>
          </a:p>
        </p:txBody>
      </p:sp>
      <p:sp>
        <p:nvSpPr>
          <p:cNvPr id="122" name="Google Shape;122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Check incoming instruction and add to appropriate instruction list</a:t>
            </a:r>
            <a:endParaRPr sz="22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If instruction is of memory access type (load, store or memory reference) then add to 2nd list</a:t>
            </a:r>
            <a:endParaRPr sz="18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Follow the same procedure as previous but keep 2 oldest instruction sequence numbers and compare them with the head of the ready queue</a:t>
            </a:r>
            <a:endParaRPr sz="2200"/>
          </a:p>
        </p:txBody>
      </p:sp>
      <p:sp>
        <p:nvSpPr>
          <p:cNvPr id="123" name="Google Shape;123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Results</a:t>
            </a:r>
            <a:endParaRPr/>
          </a:p>
        </p:txBody>
      </p:sp>
      <p:sp>
        <p:nvSpPr>
          <p:cNvPr id="129" name="Google Shape;129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30" name="Google Shape;130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49913" y="1017725"/>
            <a:ext cx="7044164" cy="3820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Distribution</a:t>
            </a:r>
            <a:endParaRPr/>
          </a:p>
        </p:txBody>
      </p:sp>
      <p:sp>
        <p:nvSpPr>
          <p:cNvPr id="136" name="Google Shape;136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Converting O3CPU to In-order with register renaming: Both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Implementation of additional queues: Neeraj</a:t>
            </a:r>
            <a:endParaRPr sz="2200"/>
          </a:p>
        </p:txBody>
      </p:sp>
      <p:sp>
        <p:nvSpPr>
          <p:cNvPr id="137" name="Google Shape;137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/>
              <a:t>Motivation: OoO vs InO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OoO help extract both the inherent memory-level parallelism (MLP) and the instruction-level parallelism (ILP)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Therefore, OoO have much higher performance than InO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High power and area budgets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Need an energy-efficient core for extracting MLP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sOoO add just enough OoO functionality to extract MLP</a:t>
            </a:r>
            <a:endParaRPr sz="2200"/>
          </a:p>
        </p:txBody>
      </p:sp>
      <p:sp>
        <p:nvSpPr>
          <p:cNvPr id="64" name="Google Shape;64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/>
              <a:t>Sliced-Out-of-Order (sOoO) Core</a:t>
            </a:r>
            <a:endParaRPr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Create slices of address-generating instructions (AGIs) leading up to loads/stores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Slices are executed out-of-order</a:t>
            </a:r>
            <a:endParaRPr sz="22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bypass potentially stalled instructions</a:t>
            </a:r>
            <a:endParaRPr sz="18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Manage to bridge most of the OoO-Ino performance gap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Small hardware overhead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High energy-efficiency</a:t>
            </a:r>
            <a:endParaRPr sz="2200"/>
          </a:p>
        </p:txBody>
      </p:sp>
      <p:sp>
        <p:nvSpPr>
          <p:cNvPr id="71" name="Google Shape;7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/>
              <a:t>Load-Slice Core [1]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Different queues: compute (A-IQ) and memory-access (B-IQ)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Identify AGIs: Backward dependency analysis technique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Execute slices out-of-order using memory-access queue</a:t>
            </a:r>
            <a:endParaRPr sz="2200"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8063" y="2423850"/>
            <a:ext cx="8347876" cy="1952125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6"/>
          <p:cNvSpPr txBox="1"/>
          <p:nvPr/>
        </p:nvSpPr>
        <p:spPr>
          <a:xfrm>
            <a:off x="199600" y="4690675"/>
            <a:ext cx="8520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95D46"/>
                </a:solidFill>
                <a:latin typeface="Open Sans"/>
                <a:ea typeface="Open Sans"/>
                <a:cs typeface="Open Sans"/>
                <a:sym typeface="Open Sans"/>
              </a:rPr>
              <a:t>[1] </a:t>
            </a:r>
            <a:r>
              <a:rPr lang="en" sz="1000">
                <a:solidFill>
                  <a:srgbClr val="695D46"/>
                </a:solidFill>
                <a:latin typeface="Open Sans"/>
                <a:ea typeface="Open Sans"/>
                <a:cs typeface="Open Sans"/>
                <a:sym typeface="Open Sans"/>
              </a:rPr>
              <a:t>“The load slice core microarchitecture,” in International Symposium on Computer Architecture, 2015</a:t>
            </a:r>
            <a:endParaRPr sz="1000">
              <a:solidFill>
                <a:srgbClr val="695D46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0" name="Google Shape;80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Limitations of sOoO</a:t>
            </a:r>
            <a:endParaRPr/>
          </a:p>
        </p:txBody>
      </p:sp>
      <p:sp>
        <p:nvSpPr>
          <p:cNvPr id="86" name="Google Shape;86;p17"/>
          <p:cNvSpPr txBox="1"/>
          <p:nvPr>
            <p:ph idx="1" type="body"/>
          </p:nvPr>
        </p:nvSpPr>
        <p:spPr>
          <a:xfrm>
            <a:off x="311700" y="1152475"/>
            <a:ext cx="8520600" cy="359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Suffer from frequent stalls:</a:t>
            </a:r>
            <a:endParaRPr sz="2200"/>
          </a:p>
          <a:p>
            <a:pPr indent="-368300" lvl="0" marL="457200" rtl="0" algn="l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Inter-slice dependence</a:t>
            </a:r>
            <a:endParaRPr sz="22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Head of memory-access stalled due to dependency on instruction in another slice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Blocks younger, independent-slice instructions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Tackled by Freeway Core [2]</a:t>
            </a:r>
            <a:endParaRPr sz="18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Stalls at the head of the </a:t>
            </a:r>
            <a:r>
              <a:rPr lang="en" sz="2200"/>
              <a:t>compute pipeline</a:t>
            </a:r>
            <a:endParaRPr sz="22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Dependency on a long-latency instruction in the compute pipeline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Blocks younger, ready-to-execute instructions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Tackled by Freeflow Core [3]</a:t>
            </a:r>
            <a:endParaRPr sz="1800"/>
          </a:p>
        </p:txBody>
      </p:sp>
      <p:sp>
        <p:nvSpPr>
          <p:cNvPr id="87" name="Google Shape;87;p17"/>
          <p:cNvSpPr txBox="1"/>
          <p:nvPr/>
        </p:nvSpPr>
        <p:spPr>
          <a:xfrm>
            <a:off x="127200" y="4632125"/>
            <a:ext cx="8889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95D46"/>
                </a:solidFill>
                <a:latin typeface="Open Sans"/>
                <a:ea typeface="Open Sans"/>
                <a:cs typeface="Open Sans"/>
                <a:sym typeface="Open Sans"/>
              </a:rPr>
              <a:t>[2] </a:t>
            </a:r>
            <a:r>
              <a:rPr lang="en" sz="1000">
                <a:solidFill>
                  <a:srgbClr val="695D46"/>
                </a:solidFill>
                <a:latin typeface="Open Sans"/>
                <a:ea typeface="Open Sans"/>
                <a:cs typeface="Open Sans"/>
                <a:sym typeface="Open Sans"/>
              </a:rPr>
              <a:t>“Freeway: Maximizing MLP for slice-out-of-order execution,” in International Symposium on High Performance Computer Architecture, 2019</a:t>
            </a:r>
            <a:endParaRPr sz="1000">
              <a:solidFill>
                <a:srgbClr val="695D46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95D46"/>
                </a:solidFill>
                <a:latin typeface="Open Sans"/>
                <a:ea typeface="Open Sans"/>
                <a:cs typeface="Open Sans"/>
                <a:sym typeface="Open Sans"/>
              </a:rPr>
              <a:t>[3] “Freeflow core: Enhancing performance of in-order cores with energy efficiency,” in International Conference on Computer Design (ICCD), 2019</a:t>
            </a:r>
            <a:endParaRPr sz="1000">
              <a:solidFill>
                <a:srgbClr val="695D46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695D46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8" name="Google Shape;88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/>
              <a:t>Freeflow Core</a:t>
            </a:r>
            <a:endParaRPr/>
          </a:p>
        </p:txBody>
      </p:sp>
      <p:sp>
        <p:nvSpPr>
          <p:cNvPr id="94" name="Google Shape;94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Bypass </a:t>
            </a:r>
            <a:r>
              <a:rPr lang="en" sz="2200"/>
              <a:t>blocking instructions in the compute pipeline to another queue (bypass queue)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Need to detect such high-latency instructions</a:t>
            </a:r>
            <a:endParaRPr sz="22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Set-Counter: count stall cycles at the head of the compute pipeline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&gt; 6 cycles: registered in the Freeflow Instruction Slice Table (FIST)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Reset-Counter: count stall cycles at the head of the bypass queue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&lt; 6 cycles: remove the FIST entry for the instruction as it is no longer a high-latency instruction</a:t>
            </a:r>
            <a:endParaRPr sz="1800"/>
          </a:p>
        </p:txBody>
      </p:sp>
      <p:sp>
        <p:nvSpPr>
          <p:cNvPr id="95" name="Google Shape;95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Freeflow Core Microarchitecture</a:t>
            </a:r>
            <a:endParaRPr/>
          </a:p>
        </p:txBody>
      </p:sp>
      <p:pic>
        <p:nvPicPr>
          <p:cNvPr id="101" name="Google Shape;10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095250"/>
            <a:ext cx="8160751" cy="3686175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/>
              <a:t>Implementation</a:t>
            </a:r>
            <a:endParaRPr/>
          </a:p>
        </p:txBody>
      </p:sp>
      <p:sp>
        <p:nvSpPr>
          <p:cNvPr id="108" name="Google Shape;10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Implement Load-Slice Core and Freeflow Core using Gem5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Baselines:</a:t>
            </a:r>
            <a:endParaRPr sz="22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In-order: gem5 MinorCPU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Out-of-order: gem5 O3CPU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Modify O3CPU to implement LSC and Freeflow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Evaluate LSC and Freeflow on SPEC2006 benchmarks</a:t>
            </a:r>
            <a:endParaRPr sz="2200"/>
          </a:p>
        </p:txBody>
      </p:sp>
      <p:sp>
        <p:nvSpPr>
          <p:cNvPr id="109" name="Google Shape;10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/>
              <a:t>O3 to In-Order</a:t>
            </a:r>
            <a:endParaRPr/>
          </a:p>
        </p:txBody>
      </p:sp>
      <p:sp>
        <p:nvSpPr>
          <p:cNvPr id="115" name="Google Shape;115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200"/>
              <a:t>Instruction list stores every instruction that is fetched by the CPU till it has been retired -&gt; fills up in program order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Find oldest instruction that has not been issued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Head of the ready queue must match oldest instruction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Check for squashed instructions in ready queue</a:t>
            </a:r>
            <a:endParaRPr sz="2200"/>
          </a:p>
        </p:txBody>
      </p:sp>
      <p:sp>
        <p:nvSpPr>
          <p:cNvPr id="116" name="Google Shape;116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